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2" r:id="rId2"/>
  </p:sldMasterIdLst>
  <p:notesMasterIdLst>
    <p:notesMasterId r:id="rId14"/>
  </p:notesMasterIdLst>
  <p:sldIdLst>
    <p:sldId id="256" r:id="rId3"/>
    <p:sldId id="439" r:id="rId4"/>
    <p:sldId id="443" r:id="rId5"/>
    <p:sldId id="501" r:id="rId6"/>
    <p:sldId id="496" r:id="rId7"/>
    <p:sldId id="529" r:id="rId8"/>
    <p:sldId id="470" r:id="rId9"/>
    <p:sldId id="454" r:id="rId10"/>
    <p:sldId id="532" r:id="rId11"/>
    <p:sldId id="392" r:id="rId12"/>
    <p:sldId id="533" r:id="rId13"/>
  </p:sldIdLst>
  <p:sldSz cx="9144000" cy="6858000" type="screen4x3"/>
  <p:notesSz cx="6858000" cy="9144000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62" autoAdjust="0"/>
    <p:restoredTop sz="91085" autoAdjust="0"/>
  </p:normalViewPr>
  <p:slideViewPr>
    <p:cSldViewPr>
      <p:cViewPr varScale="1">
        <p:scale>
          <a:sx n="74" d="100"/>
          <a:sy n="74" d="100"/>
        </p:scale>
        <p:origin x="126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>
            <a:extLst>
              <a:ext uri="{FF2B5EF4-FFF2-40B4-BE49-F238E27FC236}">
                <a16:creationId xmlns:a16="http://schemas.microsoft.com/office/drawing/2014/main" xmlns="" id="{F9D634AE-33E1-42A3-AC08-21AE305693C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xmlns="" id="{053383C6-A80D-40BD-A196-3575B8FE975F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0F113BA3-688E-4222-A247-0639FA9C2692}" type="datetimeFigureOut">
              <a:rPr lang="pt-BR"/>
              <a:pPr>
                <a:defRPr/>
              </a:pPr>
              <a:t>26/09/2017</a:t>
            </a:fld>
            <a:endParaRPr lang="pt-BR" dirty="0"/>
          </a:p>
        </p:txBody>
      </p:sp>
      <p:sp>
        <p:nvSpPr>
          <p:cNvPr id="4" name="Espaço Reservado para Imagem de Slide 3">
            <a:extLst>
              <a:ext uri="{FF2B5EF4-FFF2-40B4-BE49-F238E27FC236}">
                <a16:creationId xmlns:a16="http://schemas.microsoft.com/office/drawing/2014/main" xmlns="" id="{11781092-3EEF-4D6B-B95E-13FC703854F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BR" noProof="0" dirty="0"/>
          </a:p>
        </p:txBody>
      </p:sp>
      <p:sp>
        <p:nvSpPr>
          <p:cNvPr id="5" name="Espaço Reservado para Anotações 4">
            <a:extLst>
              <a:ext uri="{FF2B5EF4-FFF2-40B4-BE49-F238E27FC236}">
                <a16:creationId xmlns:a16="http://schemas.microsoft.com/office/drawing/2014/main" xmlns="" id="{2FD80A3B-1AB0-4990-8DBD-043705888C4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noProof="0"/>
              <a:t>Clique para editar os estilos do texto mestre</a:t>
            </a:r>
          </a:p>
          <a:p>
            <a:pPr lvl="1"/>
            <a:r>
              <a:rPr lang="pt-BR" noProof="0"/>
              <a:t>Segundo nível</a:t>
            </a:r>
          </a:p>
          <a:p>
            <a:pPr lvl="2"/>
            <a:r>
              <a:rPr lang="pt-BR" noProof="0"/>
              <a:t>Terceiro nível</a:t>
            </a:r>
          </a:p>
          <a:p>
            <a:pPr lvl="3"/>
            <a:r>
              <a:rPr lang="pt-BR" noProof="0"/>
              <a:t>Quarto nível</a:t>
            </a:r>
          </a:p>
          <a:p>
            <a:pPr lvl="4"/>
            <a:r>
              <a:rPr lang="pt-BR" noProof="0"/>
              <a:t>Quinto nível</a:t>
            </a:r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xmlns="" id="{941CE5BC-8715-491B-8D53-88C93A301D2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xmlns="" id="{B9E99AD3-50CA-4732-B7D1-0F51BC346C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119A4AD-D34C-49B3-9898-2C355C2CCFEE}" type="slidenum">
              <a:rPr lang="pt-BR" altLang="pt-BR"/>
              <a:pPr/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9373501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74035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xmlns="" id="{185CBCD4-4768-4FCB-BF92-8A8650F4A2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79036E90-35FE-4506-97F0-237E47003DF2}" type="datetimeFigureOut">
              <a:rPr lang="pt-BR"/>
              <a:pPr>
                <a:defRPr/>
              </a:pPr>
              <a:t>26/09/2017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xmlns="" id="{63CCA898-8953-48DD-9C4D-078FF19D7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xmlns="" id="{6FA1D00B-4F25-48C1-906A-E0FCACD694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BB2A26F5-D0F7-4DC5-9E07-377487E9F2E7}" type="slidenum">
              <a:rPr lang="pt-BR" altLang="pt-BR"/>
              <a:pPr/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4289227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xmlns="" id="{A37E1BE0-961D-4C45-B08D-DBB55953C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8F0D56A3-7201-44A6-BC52-84F46A695E47}" type="datetimeFigureOut">
              <a:rPr lang="pt-BR"/>
              <a:pPr>
                <a:defRPr/>
              </a:pPr>
              <a:t>26/09/2017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xmlns="" id="{EA88A5D4-3511-495F-AAD1-22AFAEDBA2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xmlns="" id="{5FBC7E32-0685-42A2-959A-721AE15E56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A62BB79D-CCE4-4D1B-9487-01449404A645}" type="slidenum">
              <a:rPr lang="pt-BR" altLang="pt-BR"/>
              <a:pPr/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009655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xmlns="" id="{F1B9D642-796F-4751-A6BF-DAC51D0DAE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0E9C99F6-AA63-493E-8ECA-A1DBCECECF0D}" type="datetimeFigureOut">
              <a:rPr lang="pt-BR"/>
              <a:pPr>
                <a:defRPr/>
              </a:pPr>
              <a:t>26/09/2017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xmlns="" id="{859C8AE2-4610-4182-B5DD-6B2E9CE6C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xmlns="" id="{2ACC3B6F-B946-426B-BA5F-53ADAEDB7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23B3E83E-DADF-433F-BC53-2AAFBD5B895F}" type="slidenum">
              <a:rPr lang="pt-BR" altLang="pt-BR"/>
              <a:pPr/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9784290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xmlns="" id="{4265E6BA-0687-453E-B86C-754C5477CE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0BFD6AD4-B439-40F2-8DE6-EAFB0661C509}" type="datetimeFigureOut">
              <a:rPr lang="pt-BR"/>
              <a:pPr>
                <a:defRPr/>
              </a:pPr>
              <a:t>26/09/2017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xmlns="" id="{417CCBB7-E6CB-4FAA-A960-3FE43E8F51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xmlns="" id="{E845B635-F11E-4575-91F2-76688F6FC8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029605FB-8989-42BC-99EF-0D64390954AE}" type="slidenum">
              <a:rPr lang="pt-BR" altLang="pt-BR"/>
              <a:pPr/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4518883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xmlns="" id="{AC588B38-556B-4BA2-88CF-C84099D611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D1FC07EA-A2FA-43D7-A616-46415411EF36}" type="datetimeFigureOut">
              <a:rPr lang="pt-BR"/>
              <a:pPr>
                <a:defRPr/>
              </a:pPr>
              <a:t>26/09/2017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xmlns="" id="{18910999-C39C-42B4-A540-97266182EA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xmlns="" id="{806CCD20-506C-4520-98DB-66E7DDAAAB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57ED9C73-71B0-4D0B-853D-0CAF9CBB7A9B}" type="slidenum">
              <a:rPr lang="pt-BR" altLang="pt-BR"/>
              <a:pPr/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3198178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485800"/>
            <a:ext cx="8229600" cy="1143000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pt-BR" dirty="0"/>
          </a:p>
        </p:txBody>
      </p:sp>
      <p:sp>
        <p:nvSpPr>
          <p:cNvPr id="7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pt-BR" dirty="0"/>
          </a:p>
        </p:txBody>
      </p:sp>
      <p:sp>
        <p:nvSpPr>
          <p:cNvPr id="4" name="Espaço Reservado para Data 2">
            <a:extLst>
              <a:ext uri="{FF2B5EF4-FFF2-40B4-BE49-F238E27FC236}">
                <a16:creationId xmlns:a16="http://schemas.microsoft.com/office/drawing/2014/main" xmlns="" id="{EA000861-B057-40D9-A613-620B0EDA67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973365CB-3BBC-40AC-A4C5-54C242E72D88}" type="datetimeFigureOut">
              <a:rPr lang="pt-BR"/>
              <a:pPr>
                <a:defRPr/>
              </a:pPr>
              <a:t>26/09/2017</a:t>
            </a:fld>
            <a:endParaRPr lang="pt-BR"/>
          </a:p>
        </p:txBody>
      </p:sp>
      <p:sp>
        <p:nvSpPr>
          <p:cNvPr id="5" name="Espaço Reservado para Rodapé 3">
            <a:extLst>
              <a:ext uri="{FF2B5EF4-FFF2-40B4-BE49-F238E27FC236}">
                <a16:creationId xmlns:a16="http://schemas.microsoft.com/office/drawing/2014/main" xmlns="" id="{D294BB37-5346-4662-9F13-858F74C8BE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4">
            <a:extLst>
              <a:ext uri="{FF2B5EF4-FFF2-40B4-BE49-F238E27FC236}">
                <a16:creationId xmlns:a16="http://schemas.microsoft.com/office/drawing/2014/main" xmlns="" id="{52E1695D-0E5E-4272-B882-C563D67E7C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E86CFB56-868A-439E-B8C1-339C1C8C12F7}" type="slidenum">
              <a:rPr lang="pt-BR" altLang="pt-BR"/>
              <a:pPr/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687653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4992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xmlns="" id="{47EA844E-5787-464B-BB7E-ACFA04C9D00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2831C0C7-931A-4490-8602-285BE8424F88}" type="datetimeFigureOut">
              <a:rPr lang="pt-BR"/>
              <a:pPr>
                <a:defRPr/>
              </a:pPr>
              <a:t>26/09/2017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xmlns="" id="{FEC4679F-919B-45B9-BA32-DB5D59269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xmlns="" id="{19B4F96C-1FCE-44CA-8E01-AD96ADE32D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5FD7930D-ABB1-40AF-B1FC-26CE7DE5F349}" type="slidenum">
              <a:rPr lang="pt-BR" altLang="pt-BR"/>
              <a:pPr/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863533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xmlns="" id="{B3A56608-C205-45DC-B1E0-9952E4A83E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C4ACAC24-4187-4FD8-B1B1-F2ADBA097069}" type="datetimeFigureOut">
              <a:rPr lang="pt-BR"/>
              <a:pPr>
                <a:defRPr/>
              </a:pPr>
              <a:t>26/09/2017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xmlns="" id="{ADD8DAA1-4400-4F10-A5EE-E8A62194F2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xmlns="" id="{BF995B47-AF03-4F94-BEF9-C032633CA2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2DDF3979-1E59-4912-82F3-9A985EDE1CD7}" type="slidenum">
              <a:rPr lang="pt-BR" altLang="pt-BR"/>
              <a:pPr/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412902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xmlns="" id="{8E768466-E359-4AF3-9E79-F0F9A73678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C9B011EF-E0B1-41A4-9A8E-7850D8972D1C}" type="datetimeFigureOut">
              <a:rPr lang="pt-BR"/>
              <a:pPr>
                <a:defRPr/>
              </a:pPr>
              <a:t>26/09/2017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xmlns="" id="{C6971E16-CBB2-462F-B4EA-6572599987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xmlns="" id="{4BE3BD84-2AF9-4735-BD7C-5433717021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92505252-B0C8-4590-A52B-85D93EC6F591}" type="slidenum">
              <a:rPr lang="pt-BR" altLang="pt-BR"/>
              <a:pPr/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739503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xmlns="" id="{EC38867E-94C6-4000-AAD7-B724DEBB74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8D9535DD-20AA-487E-88DA-CDA53357A035}" type="datetimeFigureOut">
              <a:rPr lang="pt-BR"/>
              <a:pPr>
                <a:defRPr/>
              </a:pPr>
              <a:t>26/09/2017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xmlns="" id="{72844457-B080-4E77-ABCA-4CF6912364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xmlns="" id="{A7320C74-EAB9-40FE-A04D-18C80E66B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E9AC4929-6B55-4F76-835A-D24742115209}" type="slidenum">
              <a:rPr lang="pt-BR" altLang="pt-BR"/>
              <a:pPr/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292833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xmlns="" id="{0A46B636-77D4-4FA9-B9B0-C15FE0460A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496331D4-3D4F-40F1-AE45-1CA69ADCD7A2}" type="datetimeFigureOut">
              <a:rPr lang="pt-BR"/>
              <a:pPr>
                <a:defRPr/>
              </a:pPr>
              <a:t>26/09/2017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xmlns="" id="{69E0ACED-39C4-498E-A95B-E51F3D02E9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xmlns="" id="{5184ACC3-DB93-4109-8E2B-F569CE147D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A889CD54-1537-44E5-8703-E872E7D4C307}" type="slidenum">
              <a:rPr lang="pt-BR" altLang="pt-BR"/>
              <a:pPr/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0223829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xmlns="" id="{8DB62CD0-11B5-418B-AD59-5E5DF0352A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4AB080B5-C5D2-4800-9D5D-25BB1F8E8405}" type="datetimeFigureOut">
              <a:rPr lang="pt-BR"/>
              <a:pPr>
                <a:defRPr/>
              </a:pPr>
              <a:t>26/09/2017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xmlns="" id="{641CD567-22EF-4CA0-BD70-AF9DE0030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xmlns="" id="{48CA015B-98D8-43EB-A2C3-AB0D4DDC10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30321F7D-77FA-444D-87DC-C0D027DEF7ED}" type="slidenum">
              <a:rPr lang="pt-BR" altLang="pt-BR"/>
              <a:pPr/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896338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xmlns="" id="{ACBC9AF5-40D0-4AC8-A2C5-66AF1A26E9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E6CB9EBC-F34D-436A-B67D-D64BE8A5894B}" type="datetimeFigureOut">
              <a:rPr lang="pt-BR"/>
              <a:pPr>
                <a:defRPr/>
              </a:pPr>
              <a:t>26/09/2017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xmlns="" id="{6C19E9CB-40D3-439C-A369-1130880584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xmlns="" id="{416E8DA3-9A28-4552-A50C-C030154335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8607971F-E076-4E70-8F85-F76634623F6A}" type="slidenum">
              <a:rPr lang="pt-BR" altLang="pt-BR"/>
              <a:pPr/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269933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 descr="C:\Users\raphael.pace\Desktop\UNISESCON.png">
            <a:extLst>
              <a:ext uri="{FF2B5EF4-FFF2-40B4-BE49-F238E27FC236}">
                <a16:creationId xmlns:a16="http://schemas.microsoft.com/office/drawing/2014/main" xmlns="" id="{966E32E9-3B4E-4CBB-BB22-1546F5196BF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6313" y="6453188"/>
            <a:ext cx="168275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53" r:id="rId1"/>
    <p:sldLayoutId id="2147483954" r:id="rId2"/>
    <p:sldLayoutId id="2147483955" r:id="rId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Espaço Reservado para Título 1">
            <a:extLst>
              <a:ext uri="{FF2B5EF4-FFF2-40B4-BE49-F238E27FC236}">
                <a16:creationId xmlns:a16="http://schemas.microsoft.com/office/drawing/2014/main" xmlns="" id="{513311AD-212E-4B4C-A380-9E9D441D159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/>
              <a:t>Clique para editar o estilo do título mestre</a:t>
            </a:r>
          </a:p>
        </p:txBody>
      </p:sp>
      <p:sp>
        <p:nvSpPr>
          <p:cNvPr id="2051" name="Espaço Reservado para Texto 2">
            <a:extLst>
              <a:ext uri="{FF2B5EF4-FFF2-40B4-BE49-F238E27FC236}">
                <a16:creationId xmlns:a16="http://schemas.microsoft.com/office/drawing/2014/main" xmlns="" id="{0C6329B5-F213-4E3F-AC99-479D3DDD3B4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/>
              <a:t>Clique para editar os estilos do texto mestre</a:t>
            </a:r>
          </a:p>
          <a:p>
            <a:pPr lvl="1"/>
            <a:r>
              <a:rPr lang="pt-BR" altLang="pt-BR"/>
              <a:t>Segundo nível</a:t>
            </a:r>
          </a:p>
          <a:p>
            <a:pPr lvl="2"/>
            <a:r>
              <a:rPr lang="pt-BR" altLang="pt-BR"/>
              <a:t>Terceiro nível</a:t>
            </a:r>
          </a:p>
          <a:p>
            <a:pPr lvl="3"/>
            <a:r>
              <a:rPr lang="pt-BR" altLang="pt-BR"/>
              <a:t>Quarto nível</a:t>
            </a:r>
          </a:p>
          <a:p>
            <a:pPr lvl="4"/>
            <a:r>
              <a:rPr lang="pt-BR" alt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xmlns="" id="{CD6F4022-A816-4A5F-8AB6-8964B80BAA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0C77A6EA-2D43-457A-AB0D-48A4858EF932}" type="datetimeFigureOut">
              <a:rPr lang="pt-BR"/>
              <a:pPr>
                <a:defRPr/>
              </a:pPr>
              <a:t>26/09/2017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xmlns="" id="{20D92917-BD73-46AA-9F4B-D073F5BAF6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xmlns="" id="{AF956EE2-2B38-4395-AD1E-804D085854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6100F9D4-FC3E-44B1-AD4A-00A9A990E9A2}" type="slidenum">
              <a:rPr lang="pt-BR" altLang="pt-BR"/>
              <a:pPr/>
              <a:t>‹nº›</a:t>
            </a:fld>
            <a:endParaRPr lang="pt-BR" alt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6" r:id="rId1"/>
    <p:sldLayoutId id="2147483957" r:id="rId2"/>
    <p:sldLayoutId id="2147483958" r:id="rId3"/>
    <p:sldLayoutId id="2147483959" r:id="rId4"/>
    <p:sldLayoutId id="2147483960" r:id="rId5"/>
    <p:sldLayoutId id="2147483961" r:id="rId6"/>
    <p:sldLayoutId id="2147483962" r:id="rId7"/>
    <p:sldLayoutId id="2147483963" r:id="rId8"/>
    <p:sldLayoutId id="2147483964" r:id="rId9"/>
    <p:sldLayoutId id="2147483965" r:id="rId10"/>
    <p:sldLayoutId id="2147483966" r:id="rId11"/>
    <p:sldLayoutId id="214748396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mailto:eduardo@aptar.com.br" TargetMode="Externa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mailto:eduardo@aptar.com.br" TargetMode="Externa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xmlns="" id="{A5027F5C-9E6D-4DA3-B878-F6B013F9428F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dirty="0"/>
          </a:p>
        </p:txBody>
      </p:sp>
      <p:sp>
        <p:nvSpPr>
          <p:cNvPr id="2051" name="CaixaDeTexto 2">
            <a:extLst>
              <a:ext uri="{FF2B5EF4-FFF2-40B4-BE49-F238E27FC236}">
                <a16:creationId xmlns:a16="http://schemas.microsoft.com/office/drawing/2014/main" xmlns="" id="{BE7AEEEF-D544-424E-A12E-143AC8B1FB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4913" y="3644900"/>
            <a:ext cx="6967537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25000"/>
              </a:lnSpc>
              <a:spcBef>
                <a:spcPct val="50000"/>
              </a:spcBef>
              <a:defRPr/>
            </a:pPr>
            <a:r>
              <a:rPr lang="pt-BR" sz="2400" dirty="0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/>
              </a:rPr>
              <a:t>PERÍCIAS EM FALÊNCIAS E RECUPERAÇÃO JUDICIAL</a:t>
            </a:r>
          </a:p>
          <a:p>
            <a:pPr algn="ctr">
              <a:lnSpc>
                <a:spcPct val="125000"/>
              </a:lnSpc>
              <a:spcBef>
                <a:spcPct val="50000"/>
              </a:spcBef>
              <a:defRPr/>
            </a:pPr>
            <a:endParaRPr lang="pt-BR" sz="2400" dirty="0">
              <a:solidFill>
                <a:srgbClr val="1F497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/>
            </a:endParaRPr>
          </a:p>
          <a:p>
            <a:pPr algn="ctr">
              <a:defRPr/>
            </a:pPr>
            <a:endParaRPr lang="pt-BR" dirty="0">
              <a:latin typeface="Calibri" pitchFamily="34" charset="0"/>
            </a:endParaRPr>
          </a:p>
          <a:p>
            <a:pPr algn="ctr">
              <a:defRPr/>
            </a:pPr>
            <a:r>
              <a:rPr lang="pt-BR" b="1" dirty="0">
                <a:solidFill>
                  <a:srgbClr val="002060"/>
                </a:solidFill>
                <a:latin typeface="Calibri" pitchFamily="34" charset="0"/>
              </a:rPr>
              <a:t>EDUARDO BONIOLO</a:t>
            </a:r>
          </a:p>
        </p:txBody>
      </p:sp>
      <p:pic>
        <p:nvPicPr>
          <p:cNvPr id="16390" name="Picture 6" descr="cid:image004.jpg@01D28126.768406B0">
            <a:extLst>
              <a:ext uri="{FF2B5EF4-FFF2-40B4-BE49-F238E27FC236}">
                <a16:creationId xmlns:a16="http://schemas.microsoft.com/office/drawing/2014/main" xmlns="" id="{71EDB79A-9753-4110-B476-5AF9C6AF75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556792"/>
            <a:ext cx="2556173" cy="881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xmlns="" id="{8C9E5535-24DA-4FAC-8701-B2A406B54C07}"/>
              </a:ext>
            </a:extLst>
          </p:cNvPr>
          <p:cNvSpPr/>
          <p:nvPr/>
        </p:nvSpPr>
        <p:spPr>
          <a:xfrm>
            <a:off x="0" y="126876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dirty="0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xmlns="" id="{622D4877-ACE6-4E40-B74A-C399E3E6BB2E}"/>
              </a:ext>
            </a:extLst>
          </p:cNvPr>
          <p:cNvSpPr txBox="1">
            <a:spLocks noChangeArrowheads="1"/>
          </p:cNvSpPr>
          <p:nvPr/>
        </p:nvSpPr>
        <p:spPr>
          <a:xfrm>
            <a:off x="971600" y="980728"/>
            <a:ext cx="7813352" cy="4536281"/>
          </a:xfrm>
          <a:prstGeom prst="rect">
            <a:avLst/>
          </a:prstGeom>
          <a:noFill/>
          <a:ln/>
        </p:spPr>
        <p:txBody>
          <a:bodyPr/>
          <a:lstStyle/>
          <a:p>
            <a:pPr marL="622300" indent="-35560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sz="2800" dirty="0">
                <a:solidFill>
                  <a:srgbClr val="1F497D"/>
                </a:solidFill>
                <a:latin typeface="Calibri"/>
              </a:rPr>
              <a:t>Diagnóstico Prévio</a:t>
            </a:r>
          </a:p>
          <a:p>
            <a:pPr marL="622300" indent="-35560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sz="2800" dirty="0">
                <a:solidFill>
                  <a:srgbClr val="1F497D"/>
                </a:solidFill>
                <a:latin typeface="Calibri"/>
              </a:rPr>
              <a:t>Instrução do Pedido </a:t>
            </a:r>
          </a:p>
          <a:p>
            <a:pPr marL="622300" indent="-35560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sz="2800" dirty="0">
                <a:solidFill>
                  <a:srgbClr val="1F497D"/>
                </a:solidFill>
                <a:latin typeface="Calibri"/>
              </a:rPr>
              <a:t>Plano de Recuperação Judicial</a:t>
            </a:r>
          </a:p>
          <a:p>
            <a:pPr marL="622300" indent="-35560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sz="2800" dirty="0">
                <a:solidFill>
                  <a:srgbClr val="1F497D"/>
                </a:solidFill>
                <a:latin typeface="Calibri"/>
              </a:rPr>
              <a:t>Divergências de Crédito</a:t>
            </a:r>
          </a:p>
          <a:p>
            <a:pPr marL="622300" indent="-35560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sz="2800" dirty="0">
                <a:solidFill>
                  <a:srgbClr val="1F497D"/>
                </a:solidFill>
                <a:latin typeface="Calibri"/>
              </a:rPr>
              <a:t>Administração do Plano de Recuperação Judicial</a:t>
            </a:r>
          </a:p>
          <a:p>
            <a:pPr marL="622300" indent="-35560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sz="2800" dirty="0">
                <a:solidFill>
                  <a:srgbClr val="1F497D"/>
                </a:solidFill>
                <a:latin typeface="Calibri"/>
              </a:rPr>
              <a:t>Tratamento Contábil e Fiscal</a:t>
            </a:r>
          </a:p>
          <a:p>
            <a:pPr marL="622300" indent="-35560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pt-BR" sz="2800" dirty="0">
              <a:solidFill>
                <a:srgbClr val="1F497D"/>
              </a:solidFill>
              <a:latin typeface="Calibri"/>
            </a:endParaRPr>
          </a:p>
          <a:p>
            <a:pPr marL="342900" indent="-34290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pt-BR" sz="2400" b="1" dirty="0">
              <a:solidFill>
                <a:srgbClr val="1F497D"/>
              </a:solidFill>
              <a:latin typeface="Calibri"/>
            </a:endParaRPr>
          </a:p>
          <a:p>
            <a:pPr marL="622300" indent="-35560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pt-BR" sz="2400" dirty="0">
              <a:solidFill>
                <a:srgbClr val="1F497D"/>
              </a:solidFill>
              <a:latin typeface="Calibri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endParaRPr lang="pt-BR" sz="2400" dirty="0">
              <a:solidFill>
                <a:schemeClr val="tx2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Espaço Reservado para Conteúdo 2">
            <a:extLst>
              <a:ext uri="{FF2B5EF4-FFF2-40B4-BE49-F238E27FC236}">
                <a16:creationId xmlns:a16="http://schemas.microsoft.com/office/drawing/2014/main" xmlns="" id="{E991D44A-B574-474A-B72F-4EA167B5DA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813" y="1628775"/>
            <a:ext cx="8361362" cy="3384550"/>
          </a:xfr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endParaRPr lang="pt-BR" altLang="pt-BR" dirty="0">
              <a:solidFill>
                <a:schemeClr val="tx2"/>
              </a:solidFill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endParaRPr lang="pt-BR" altLang="pt-BR" dirty="0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xmlns="" id="{323BA905-1693-408B-B4CB-BF1E2F0758CC}"/>
              </a:ext>
            </a:extLst>
          </p:cNvPr>
          <p:cNvSpPr/>
          <p:nvPr/>
        </p:nvSpPr>
        <p:spPr>
          <a:xfrm>
            <a:off x="468313" y="333375"/>
            <a:ext cx="8243887" cy="12239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1447800" lvl="2" indent="-533400" algn="just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pt-BR" sz="2000" b="1" dirty="0">
              <a:solidFill>
                <a:srgbClr val="002060"/>
              </a:solidFill>
            </a:endParaRPr>
          </a:p>
          <a:p>
            <a:pPr marL="1447800" lvl="2" indent="-533400" algn="just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pt-BR" sz="2000" b="1" dirty="0">
              <a:solidFill>
                <a:srgbClr val="002060"/>
              </a:solidFill>
            </a:endParaRPr>
          </a:p>
          <a:p>
            <a:pPr marL="1447800" lvl="2" indent="-533400" algn="just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pt-BR" sz="2000" b="1" dirty="0">
              <a:solidFill>
                <a:srgbClr val="002060"/>
              </a:solidFill>
            </a:endParaRPr>
          </a:p>
          <a:p>
            <a:pPr marL="1447800" lvl="2" indent="-533400" algn="just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pt-BR" sz="2000" b="1" dirty="0">
              <a:solidFill>
                <a:srgbClr val="002060"/>
              </a:solidFill>
            </a:endParaRPr>
          </a:p>
          <a:p>
            <a:pPr marL="1447800" lvl="2" indent="-533400" algn="just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pt-BR" sz="2000" b="1" dirty="0">
              <a:solidFill>
                <a:srgbClr val="002060"/>
              </a:solidFill>
            </a:endParaRPr>
          </a:p>
        </p:txBody>
      </p:sp>
      <p:sp>
        <p:nvSpPr>
          <p:cNvPr id="66564" name="CaixaDeTexto 7">
            <a:extLst>
              <a:ext uri="{FF2B5EF4-FFF2-40B4-BE49-F238E27FC236}">
                <a16:creationId xmlns:a16="http://schemas.microsoft.com/office/drawing/2014/main" xmlns="" id="{FA14B4CE-13A2-4EB8-9E33-2309CCA917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7675" y="3141663"/>
            <a:ext cx="35290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pt-BR" altLang="pt-BR" sz="4000" dirty="0">
                <a:solidFill>
                  <a:srgbClr val="1F497D"/>
                </a:solidFill>
                <a:latin typeface="Calibri" panose="020F0502020204030204" pitchFamily="34" charset="0"/>
              </a:rPr>
              <a:t>OBRIGADO !</a:t>
            </a:r>
          </a:p>
        </p:txBody>
      </p:sp>
      <p:sp>
        <p:nvSpPr>
          <p:cNvPr id="66565" name="Retângulo 8">
            <a:extLst>
              <a:ext uri="{FF2B5EF4-FFF2-40B4-BE49-F238E27FC236}">
                <a16:creationId xmlns:a16="http://schemas.microsoft.com/office/drawing/2014/main" xmlns="" id="{77433224-2CA6-4269-91F7-8B6EDA2D63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3359" y="4292600"/>
            <a:ext cx="4176713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pt-BR" altLang="pt-BR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eaLnBrk="1" hangingPunct="1"/>
            <a:endParaRPr lang="pt-BR" altLang="pt-BR" dirty="0">
              <a:solidFill>
                <a:srgbClr val="000000"/>
              </a:solidFill>
              <a:latin typeface="Calibri" panose="020F0502020204030204" pitchFamily="34" charset="0"/>
              <a:hlinkClick r:id="rId2"/>
            </a:endParaRPr>
          </a:p>
          <a:p>
            <a:pPr algn="ctr" eaLnBrk="1" hangingPunct="1"/>
            <a:r>
              <a:rPr lang="pt-BR" altLang="pt-BR" sz="2000" dirty="0">
                <a:solidFill>
                  <a:srgbClr val="000000"/>
                </a:solidFill>
                <a:latin typeface="Calibri" panose="020F0502020204030204" pitchFamily="34" charset="0"/>
                <a:hlinkClick r:id="rId2"/>
              </a:rPr>
              <a:t>contato@aptar.com.br</a:t>
            </a:r>
            <a:endParaRPr lang="pt-BR" altLang="pt-BR" sz="20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eaLnBrk="1" hangingPunct="1"/>
            <a:endParaRPr lang="pt-BR" altLang="pt-BR" sz="20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hangingPunct="1"/>
            <a:r>
              <a:rPr lang="pt-BR" altLang="pt-BR" dirty="0">
                <a:solidFill>
                  <a:srgbClr val="215968"/>
                </a:solidFill>
                <a:latin typeface="Calibri" panose="020F0502020204030204" pitchFamily="34" charset="0"/>
              </a:rPr>
              <a:t>Rua Vergueiro, nº 2087, conj. 101, Vila Mariana - São Paulo - SP</a:t>
            </a:r>
          </a:p>
          <a:p>
            <a:pPr eaLnBrk="1" hangingPunct="1"/>
            <a:r>
              <a:rPr lang="pt-BR" altLang="pt-BR" dirty="0">
                <a:solidFill>
                  <a:srgbClr val="215968"/>
                </a:solidFill>
                <a:latin typeface="Calibri" panose="020F0502020204030204" pitchFamily="34" charset="0"/>
              </a:rPr>
              <a:t>Telefone +55 11 – 5087-8813</a:t>
            </a:r>
            <a:endParaRPr lang="pt-BR" altLang="pt-BR" sz="2000" dirty="0">
              <a:solidFill>
                <a:srgbClr val="215968"/>
              </a:solidFill>
              <a:latin typeface="Calibri" panose="020F0502020204030204" pitchFamily="34" charset="0"/>
            </a:endParaRPr>
          </a:p>
        </p:txBody>
      </p:sp>
      <p:pic>
        <p:nvPicPr>
          <p:cNvPr id="66566" name="Imagem 12" descr="logo-positivo-HOR-assessoria">
            <a:extLst>
              <a:ext uri="{FF2B5EF4-FFF2-40B4-BE49-F238E27FC236}">
                <a16:creationId xmlns:a16="http://schemas.microsoft.com/office/drawing/2014/main" xmlns="" id="{3A74D196-2C75-4132-BB86-169348DC4D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6721" y="4090729"/>
            <a:ext cx="2081908" cy="871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9" name="Picture 9" descr="cid:image004.jpg@01D28126.768406B0">
            <a:extLst>
              <a:ext uri="{FF2B5EF4-FFF2-40B4-BE49-F238E27FC236}">
                <a16:creationId xmlns:a16="http://schemas.microsoft.com/office/drawing/2014/main" xmlns="" id="{65EE6FA5-3FAF-4C7F-9534-63E10E0EAF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243" y="1092694"/>
            <a:ext cx="223202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aixaDeTexto 7">
            <a:extLst>
              <a:ext uri="{FF2B5EF4-FFF2-40B4-BE49-F238E27FC236}">
                <a16:creationId xmlns:a16="http://schemas.microsoft.com/office/drawing/2014/main" xmlns="" id="{1A3E764E-7FD5-4FF3-B84D-0BC0EE3170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7824" y="2648967"/>
            <a:ext cx="35290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pt-BR" altLang="pt-BR" sz="4000" dirty="0">
                <a:solidFill>
                  <a:srgbClr val="1F497D"/>
                </a:solidFill>
                <a:latin typeface="Calibri" panose="020F0502020204030204" pitchFamily="34" charset="0"/>
              </a:rPr>
              <a:t>PERGUNTAS ???</a:t>
            </a:r>
          </a:p>
        </p:txBody>
      </p:sp>
    </p:spTree>
    <p:extLst>
      <p:ext uri="{BB962C8B-B14F-4D97-AF65-F5344CB8AC3E}">
        <p14:creationId xmlns:p14="http://schemas.microsoft.com/office/powerpoint/2010/main" val="1059248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4" grpId="0"/>
      <p:bldP spid="66565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xmlns="" id="{4DD28DEA-B5E4-4045-8328-759610644CE7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dirty="0"/>
          </a:p>
        </p:txBody>
      </p:sp>
      <p:sp>
        <p:nvSpPr>
          <p:cNvPr id="8" name="Espaço Reservado para Conteúdo 2">
            <a:extLst>
              <a:ext uri="{FF2B5EF4-FFF2-40B4-BE49-F238E27FC236}">
                <a16:creationId xmlns:a16="http://schemas.microsoft.com/office/drawing/2014/main" xmlns="" id="{273AEC2D-8883-47DF-A848-04AE32F9E00D}"/>
              </a:ext>
            </a:extLst>
          </p:cNvPr>
          <p:cNvSpPr>
            <a:spLocks noGrp="1"/>
          </p:cNvSpPr>
          <p:nvPr/>
        </p:nvSpPr>
        <p:spPr bwMode="auto">
          <a:xfrm>
            <a:off x="683568" y="908720"/>
            <a:ext cx="8156575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33400" indent="-533400" algn="just" eaLnBrk="0" hangingPunct="0">
              <a:lnSpc>
                <a:spcPct val="80000"/>
              </a:lnSpc>
              <a:spcBef>
                <a:spcPct val="20000"/>
              </a:spcBef>
              <a:defRPr/>
            </a:pPr>
            <a:endParaRPr lang="pt-BR" sz="2000" b="1" dirty="0">
              <a:solidFill>
                <a:srgbClr val="002060"/>
              </a:solidFill>
              <a:latin typeface="Calibri" pitchFamily="34" charset="0"/>
            </a:endParaRPr>
          </a:p>
          <a:p>
            <a:pPr marL="1447800" lvl="2" indent="-533400" algn="just" eaLnBrk="0" hangingPunct="0">
              <a:lnSpc>
                <a:spcPct val="80000"/>
              </a:lnSpc>
              <a:spcBef>
                <a:spcPct val="20000"/>
              </a:spcBef>
              <a:defRPr/>
            </a:pPr>
            <a:r>
              <a:rPr lang="pt-BR" sz="2000" dirty="0">
                <a:solidFill>
                  <a:srgbClr val="002060"/>
                </a:solidFill>
                <a:latin typeface="Calibri" pitchFamily="34" charset="0"/>
              </a:rPr>
              <a:t>	</a:t>
            </a:r>
            <a:endParaRPr lang="pt-BR" sz="2000" b="1" dirty="0">
              <a:solidFill>
                <a:srgbClr val="002060"/>
              </a:solidFill>
              <a:latin typeface="Calibri" pitchFamily="34" charset="0"/>
            </a:endParaRPr>
          </a:p>
          <a:p>
            <a:pPr marL="1447800" lvl="2" indent="-533400" algn="just" eaLnBrk="0" hangingPunct="0">
              <a:lnSpc>
                <a:spcPct val="80000"/>
              </a:lnSpc>
              <a:spcBef>
                <a:spcPct val="20000"/>
              </a:spcBef>
              <a:defRPr/>
            </a:pPr>
            <a:r>
              <a:rPr lang="pt-BR" sz="2000" dirty="0">
                <a:solidFill>
                  <a:srgbClr val="002060"/>
                </a:solidFill>
                <a:latin typeface="Calibri" pitchFamily="34" charset="0"/>
              </a:rPr>
              <a:t>	</a:t>
            </a:r>
            <a:r>
              <a:rPr lang="pt-BR" sz="2000" b="1" dirty="0">
                <a:solidFill>
                  <a:srgbClr val="002060"/>
                </a:solidFill>
                <a:latin typeface="Calibri" pitchFamily="34" charset="0"/>
              </a:rPr>
              <a:t>Decreto-lei 7.661/1945</a:t>
            </a:r>
            <a:r>
              <a:rPr lang="pt-BR" sz="2000" dirty="0">
                <a:solidFill>
                  <a:srgbClr val="002060"/>
                </a:solidFill>
                <a:latin typeface="Calibri" pitchFamily="34" charset="0"/>
              </a:rPr>
              <a:t> </a:t>
            </a:r>
          </a:p>
          <a:p>
            <a:pPr marL="1447800" lvl="2" indent="-533400" algn="just" eaLnBrk="0" hangingPunct="0">
              <a:lnSpc>
                <a:spcPct val="80000"/>
              </a:lnSpc>
              <a:spcBef>
                <a:spcPct val="20000"/>
              </a:spcBef>
              <a:defRPr/>
            </a:pPr>
            <a:endParaRPr lang="pt-BR" sz="2000" dirty="0">
              <a:solidFill>
                <a:srgbClr val="002060"/>
              </a:solidFill>
              <a:latin typeface="Calibri" pitchFamily="34" charset="0"/>
            </a:endParaRPr>
          </a:p>
          <a:p>
            <a:pPr marL="1447800" lvl="2" indent="-533400" algn="just" eaLnBrk="0" hangingPunct="0">
              <a:lnSpc>
                <a:spcPct val="80000"/>
              </a:lnSpc>
              <a:spcBef>
                <a:spcPct val="20000"/>
              </a:spcBef>
              <a:defRPr/>
            </a:pPr>
            <a:r>
              <a:rPr lang="pt-BR" sz="2000" dirty="0">
                <a:solidFill>
                  <a:srgbClr val="002060"/>
                </a:solidFill>
                <a:latin typeface="Calibri" pitchFamily="34" charset="0"/>
              </a:rPr>
              <a:t>(antiga Lei de Falências e </a:t>
            </a:r>
            <a:r>
              <a:rPr lang="pt-BR" sz="2000" u="sng" dirty="0">
                <a:solidFill>
                  <a:srgbClr val="002060"/>
                </a:solidFill>
                <a:latin typeface="Calibri" pitchFamily="34" charset="0"/>
              </a:rPr>
              <a:t>Concordatas</a:t>
            </a:r>
            <a:r>
              <a:rPr lang="pt-BR" sz="2000" dirty="0">
                <a:solidFill>
                  <a:srgbClr val="002060"/>
                </a:solidFill>
                <a:latin typeface="Calibri" pitchFamily="34" charset="0"/>
              </a:rPr>
              <a:t>)</a:t>
            </a:r>
          </a:p>
          <a:p>
            <a:pPr marL="1447800" lvl="2" indent="-533400" algn="just" eaLnBrk="0" hangingPunct="0">
              <a:lnSpc>
                <a:spcPct val="80000"/>
              </a:lnSpc>
              <a:spcBef>
                <a:spcPct val="20000"/>
              </a:spcBef>
              <a:defRPr/>
            </a:pPr>
            <a:endParaRPr lang="pt-BR" sz="2000" dirty="0">
              <a:solidFill>
                <a:srgbClr val="002060"/>
              </a:solidFill>
              <a:latin typeface="Calibri" pitchFamily="34" charset="0"/>
            </a:endParaRPr>
          </a:p>
          <a:p>
            <a:pPr marL="1447800" lvl="2" indent="1057275" algn="just" eaLnBrk="0" hangingPunct="0">
              <a:lnSpc>
                <a:spcPct val="80000"/>
              </a:lnSpc>
              <a:spcBef>
                <a:spcPct val="20000"/>
              </a:spcBef>
              <a:defRPr/>
            </a:pPr>
            <a:endParaRPr lang="pt-BR" sz="2000" dirty="0">
              <a:solidFill>
                <a:srgbClr val="002060"/>
              </a:solidFill>
              <a:latin typeface="Calibri" pitchFamily="34" charset="0"/>
            </a:endParaRPr>
          </a:p>
          <a:p>
            <a:pPr marL="1447800" lvl="2" indent="1057275" algn="just" eaLnBrk="0" hangingPunct="0">
              <a:lnSpc>
                <a:spcPct val="80000"/>
              </a:lnSpc>
              <a:spcBef>
                <a:spcPct val="20000"/>
              </a:spcBef>
              <a:defRPr/>
            </a:pPr>
            <a:r>
              <a:rPr lang="pt-BR" sz="2000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Substituído pela</a:t>
            </a:r>
          </a:p>
          <a:p>
            <a:pPr marL="1447800" lvl="2" indent="1057275" algn="just" eaLnBrk="0" hangingPunct="0">
              <a:lnSpc>
                <a:spcPct val="80000"/>
              </a:lnSpc>
              <a:spcBef>
                <a:spcPct val="20000"/>
              </a:spcBef>
              <a:defRPr/>
            </a:pPr>
            <a:endParaRPr lang="pt-BR" sz="2000" dirty="0">
              <a:solidFill>
                <a:srgbClr val="002060"/>
              </a:solidFill>
              <a:latin typeface="Calibri" pitchFamily="34" charset="0"/>
            </a:endParaRPr>
          </a:p>
          <a:p>
            <a:pPr marL="1447800" lvl="2" indent="1057275" algn="just" eaLnBrk="0" hangingPunct="0">
              <a:lnSpc>
                <a:spcPct val="80000"/>
              </a:lnSpc>
              <a:spcBef>
                <a:spcPct val="20000"/>
              </a:spcBef>
              <a:defRPr/>
            </a:pPr>
            <a:endParaRPr lang="pt-BR" sz="2000" dirty="0">
              <a:solidFill>
                <a:srgbClr val="002060"/>
              </a:solidFill>
              <a:latin typeface="Calibri" pitchFamily="34" charset="0"/>
            </a:endParaRPr>
          </a:p>
          <a:p>
            <a:pPr marL="1447800" lvl="2" indent="-533400" algn="just" eaLnBrk="0" hangingPunct="0">
              <a:lnSpc>
                <a:spcPct val="80000"/>
              </a:lnSpc>
              <a:spcBef>
                <a:spcPct val="20000"/>
              </a:spcBef>
              <a:defRPr/>
            </a:pPr>
            <a:endParaRPr lang="pt-BR" sz="2000" dirty="0">
              <a:solidFill>
                <a:srgbClr val="002060"/>
              </a:solidFill>
              <a:latin typeface="Calibri" pitchFamily="34" charset="0"/>
            </a:endParaRPr>
          </a:p>
          <a:p>
            <a:pPr marL="1447800" lvl="2" indent="-11113" algn="just" eaLnBrk="0" hangingPunct="0">
              <a:lnSpc>
                <a:spcPct val="80000"/>
              </a:lnSpc>
              <a:spcBef>
                <a:spcPct val="20000"/>
              </a:spcBef>
              <a:defRPr/>
            </a:pPr>
            <a:r>
              <a:rPr lang="pt-BR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Lei nº 11.101/2005</a:t>
            </a:r>
          </a:p>
          <a:p>
            <a:pPr marL="1447800" lvl="2" indent="-533400" algn="just" eaLnBrk="0" hangingPunct="0">
              <a:lnSpc>
                <a:spcPct val="80000"/>
              </a:lnSpc>
              <a:spcBef>
                <a:spcPct val="20000"/>
              </a:spcBef>
              <a:defRPr/>
            </a:pPr>
            <a:endParaRPr lang="pt-BR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pPr marL="1447800" lvl="2" indent="-533400" algn="just" eaLnBrk="0" hangingPunct="0">
              <a:lnSpc>
                <a:spcPct val="80000"/>
              </a:lnSpc>
              <a:spcBef>
                <a:spcPct val="20000"/>
              </a:spcBef>
              <a:defRPr/>
            </a:pPr>
            <a:r>
              <a:rPr lang="pt-BR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(Lei de Falências e </a:t>
            </a:r>
            <a:r>
              <a:rPr lang="pt-BR" sz="2400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Recuperação Judicial</a:t>
            </a:r>
            <a:r>
              <a:rPr lang="pt-BR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xmlns="" id="{10101E2E-767A-4250-BEF2-9F9EAF14C24C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dirty="0"/>
          </a:p>
        </p:txBody>
      </p:sp>
      <p:sp>
        <p:nvSpPr>
          <p:cNvPr id="22531" name="Espaço Reservado para Conteúdo 2">
            <a:extLst>
              <a:ext uri="{FF2B5EF4-FFF2-40B4-BE49-F238E27FC236}">
                <a16:creationId xmlns:a16="http://schemas.microsoft.com/office/drawing/2014/main" xmlns="" id="{45CBE072-55E7-422F-876C-83DBE8A23613}"/>
              </a:ext>
            </a:extLst>
          </p:cNvPr>
          <p:cNvSpPr>
            <a:spLocks noGrp="1"/>
          </p:cNvSpPr>
          <p:nvPr/>
        </p:nvSpPr>
        <p:spPr bwMode="auto">
          <a:xfrm>
            <a:off x="468313" y="1124744"/>
            <a:ext cx="8156575" cy="339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33400" indent="-533400" algn="just" eaLnBrk="0" hangingPunct="0">
              <a:lnSpc>
                <a:spcPct val="80000"/>
              </a:lnSpc>
              <a:spcBef>
                <a:spcPct val="20000"/>
              </a:spcBef>
              <a:defRPr/>
            </a:pPr>
            <a:endParaRPr lang="pt-BR" sz="2000" b="1" dirty="0">
              <a:solidFill>
                <a:srgbClr val="002060"/>
              </a:solidFill>
              <a:latin typeface="Calibri" pitchFamily="34" charset="0"/>
            </a:endParaRPr>
          </a:p>
          <a:p>
            <a:pPr marL="444500" lvl="2" algn="just" eaLnBrk="0" hangingPunct="0">
              <a:lnSpc>
                <a:spcPct val="80000"/>
              </a:lnSpc>
              <a:spcBef>
                <a:spcPct val="20000"/>
              </a:spcBef>
              <a:defRPr/>
            </a:pPr>
            <a:r>
              <a:rPr lang="pt-BR" sz="2000" dirty="0">
                <a:solidFill>
                  <a:srgbClr val="002060"/>
                </a:solidFill>
                <a:latin typeface="Calibri" pitchFamily="34" charset="0"/>
              </a:rPr>
              <a:t>	</a:t>
            </a:r>
            <a:r>
              <a:rPr lang="pt-BR" sz="2400" b="1" dirty="0">
                <a:solidFill>
                  <a:srgbClr val="002060"/>
                </a:solidFill>
                <a:latin typeface="Calibri" pitchFamily="34" charset="0"/>
              </a:rPr>
              <a:t>Institutos de Recuperação de Crédito</a:t>
            </a:r>
          </a:p>
          <a:p>
            <a:pPr marL="444500" lvl="2" algn="just" eaLnBrk="0" hangingPunct="0">
              <a:lnSpc>
                <a:spcPct val="80000"/>
              </a:lnSpc>
              <a:spcBef>
                <a:spcPct val="20000"/>
              </a:spcBef>
              <a:defRPr/>
            </a:pPr>
            <a:endParaRPr lang="pt-BR" sz="2400" dirty="0">
              <a:solidFill>
                <a:srgbClr val="002060"/>
              </a:solidFill>
              <a:latin typeface="Calibri" pitchFamily="34" charset="0"/>
            </a:endParaRPr>
          </a:p>
          <a:p>
            <a:pPr marL="1447800" lvl="2" indent="-533400" algn="just" eaLnBrk="0" hangingPunct="0">
              <a:lnSpc>
                <a:spcPct val="30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pt-BR" sz="2400" dirty="0">
                <a:solidFill>
                  <a:srgbClr val="002060"/>
                </a:solidFill>
                <a:latin typeface="Calibri" pitchFamily="34" charset="0"/>
              </a:rPr>
              <a:t>Recuperação Extrajudicial</a:t>
            </a:r>
          </a:p>
          <a:p>
            <a:pPr marL="1447800" lvl="2" indent="-533400" algn="just" eaLnBrk="0" hangingPunct="0">
              <a:lnSpc>
                <a:spcPct val="25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pt-BR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Recuperação Judicial</a:t>
            </a:r>
          </a:p>
          <a:p>
            <a:pPr marL="1447800" lvl="2" indent="-533400" algn="just" eaLnBrk="0" hangingPunct="0">
              <a:lnSpc>
                <a:spcPct val="25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pt-BR" sz="2400" dirty="0">
                <a:solidFill>
                  <a:srgbClr val="002060"/>
                </a:solidFill>
                <a:latin typeface="Calibri" pitchFamily="34" charset="0"/>
              </a:rPr>
              <a:t>Falência</a:t>
            </a:r>
            <a:endParaRPr lang="pt-BR" dirty="0">
              <a:solidFill>
                <a:srgbClr val="002060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de cantos arredondados 9">
            <a:extLst>
              <a:ext uri="{FF2B5EF4-FFF2-40B4-BE49-F238E27FC236}">
                <a16:creationId xmlns:a16="http://schemas.microsoft.com/office/drawing/2014/main" xmlns="" id="{CF755462-FD46-4CA5-AB14-2279EAFCA60B}"/>
              </a:ext>
            </a:extLst>
          </p:cNvPr>
          <p:cNvSpPr/>
          <p:nvPr/>
        </p:nvSpPr>
        <p:spPr>
          <a:xfrm>
            <a:off x="5724524" y="2204863"/>
            <a:ext cx="2877287" cy="274345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1600" u="sng" dirty="0">
                <a:solidFill>
                  <a:prstClr val="white"/>
                </a:solidFill>
              </a:rPr>
              <a:t>Administrador Judicial </a:t>
            </a:r>
          </a:p>
          <a:p>
            <a:pPr>
              <a:defRPr/>
            </a:pPr>
            <a:r>
              <a:rPr lang="pt-BR" sz="1600" dirty="0">
                <a:solidFill>
                  <a:prstClr val="white"/>
                </a:solidFill>
              </a:rPr>
              <a:t>Preferencialmente:</a:t>
            </a:r>
          </a:p>
          <a:p>
            <a:pPr marL="355600" indent="-355600">
              <a:buFont typeface="Arial" pitchFamily="34" charset="0"/>
              <a:buChar char="•"/>
              <a:defRPr/>
            </a:pPr>
            <a:r>
              <a:rPr lang="pt-BR" sz="1600" dirty="0">
                <a:solidFill>
                  <a:prstClr val="white"/>
                </a:solidFill>
              </a:rPr>
              <a:t>Advogado</a:t>
            </a:r>
          </a:p>
          <a:p>
            <a:pPr marL="355600" indent="-355600">
              <a:buFont typeface="Arial" pitchFamily="34" charset="0"/>
              <a:buChar char="•"/>
              <a:defRPr/>
            </a:pPr>
            <a:r>
              <a:rPr lang="pt-BR" sz="1600" dirty="0">
                <a:solidFill>
                  <a:prstClr val="white"/>
                </a:solidFill>
              </a:rPr>
              <a:t>Economista</a:t>
            </a:r>
          </a:p>
          <a:p>
            <a:pPr marL="355600" indent="-355600">
              <a:buFont typeface="Arial" pitchFamily="34" charset="0"/>
              <a:buChar char="•"/>
              <a:defRPr/>
            </a:pPr>
            <a:r>
              <a:rPr lang="pt-BR" sz="1600" dirty="0">
                <a:solidFill>
                  <a:prstClr val="white"/>
                </a:solidFill>
              </a:rPr>
              <a:t>Administrador de Empresas</a:t>
            </a:r>
          </a:p>
          <a:p>
            <a:pPr marL="355600" indent="-355600">
              <a:buFont typeface="Arial" pitchFamily="34" charset="0"/>
              <a:buChar char="•"/>
              <a:defRPr/>
            </a:pPr>
            <a:r>
              <a:rPr lang="pt-BR" sz="1600" u="sng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Contador</a:t>
            </a:r>
            <a:r>
              <a:rPr lang="pt-BR" sz="1600" dirty="0">
                <a:solidFill>
                  <a:prstClr val="white"/>
                </a:solidFill>
              </a:rPr>
              <a:t>, ou </a:t>
            </a:r>
          </a:p>
          <a:p>
            <a:pPr marL="355600" indent="-355600">
              <a:buFont typeface="Arial" pitchFamily="34" charset="0"/>
              <a:buChar char="•"/>
              <a:defRPr/>
            </a:pPr>
            <a:r>
              <a:rPr lang="pt-BR" sz="1600" dirty="0">
                <a:solidFill>
                  <a:prstClr val="white"/>
                </a:solidFill>
              </a:rPr>
              <a:t>Pessoa Jurídica Especializada</a:t>
            </a:r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xmlns="" id="{E0C76273-6645-4397-8D69-5A02A15EF46A}"/>
              </a:ext>
            </a:extLst>
          </p:cNvPr>
          <p:cNvSpPr/>
          <p:nvPr/>
        </p:nvSpPr>
        <p:spPr>
          <a:xfrm>
            <a:off x="359352" y="641474"/>
            <a:ext cx="8243888" cy="6492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1447800" lvl="2" indent="-533400" algn="just">
              <a:lnSpc>
                <a:spcPct val="80000"/>
              </a:lnSpc>
              <a:defRPr/>
            </a:pPr>
            <a:endParaRPr lang="pt-BR" sz="2000" b="1" dirty="0">
              <a:solidFill>
                <a:srgbClr val="002060"/>
              </a:solidFill>
            </a:endParaRPr>
          </a:p>
          <a:p>
            <a:pPr marL="1447800" lvl="2" indent="-1092200" algn="just">
              <a:lnSpc>
                <a:spcPct val="80000"/>
              </a:lnSpc>
              <a:defRPr/>
            </a:pPr>
            <a:r>
              <a:rPr lang="pt-BR" sz="2400" b="1" dirty="0">
                <a:solidFill>
                  <a:srgbClr val="002060"/>
                </a:solidFill>
              </a:rPr>
              <a:t>Processo de Recuperação Judicial</a:t>
            </a:r>
          </a:p>
        </p:txBody>
      </p:sp>
      <p:sp>
        <p:nvSpPr>
          <p:cNvPr id="12" name="Retângulo de cantos arredondados 11">
            <a:extLst>
              <a:ext uri="{FF2B5EF4-FFF2-40B4-BE49-F238E27FC236}">
                <a16:creationId xmlns:a16="http://schemas.microsoft.com/office/drawing/2014/main" xmlns="" id="{5E039BD0-BD51-429B-8CBB-8797C9D50687}"/>
              </a:ext>
            </a:extLst>
          </p:cNvPr>
          <p:cNvSpPr/>
          <p:nvPr/>
        </p:nvSpPr>
        <p:spPr>
          <a:xfrm>
            <a:off x="1547813" y="2271539"/>
            <a:ext cx="1294431" cy="100312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1600" dirty="0">
                <a:solidFill>
                  <a:prstClr val="white"/>
                </a:solidFill>
              </a:rPr>
              <a:t>Judiciário (Juiz)</a:t>
            </a:r>
          </a:p>
        </p:txBody>
      </p:sp>
      <p:cxnSp>
        <p:nvCxnSpPr>
          <p:cNvPr id="13" name="Conector de seta reta 12">
            <a:extLst>
              <a:ext uri="{FF2B5EF4-FFF2-40B4-BE49-F238E27FC236}">
                <a16:creationId xmlns:a16="http://schemas.microsoft.com/office/drawing/2014/main" xmlns="" id="{4256313E-6DD7-468C-AFF0-10F865A48725}"/>
              </a:ext>
            </a:extLst>
          </p:cNvPr>
          <p:cNvCxnSpPr>
            <a:cxnSpLocks/>
            <a:stCxn id="12" idx="3"/>
          </p:cNvCxnSpPr>
          <p:nvPr/>
        </p:nvCxnSpPr>
        <p:spPr>
          <a:xfrm>
            <a:off x="2842244" y="2773101"/>
            <a:ext cx="1032839" cy="802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tângulo de cantos arredondados 19">
            <a:extLst>
              <a:ext uri="{FF2B5EF4-FFF2-40B4-BE49-F238E27FC236}">
                <a16:creationId xmlns:a16="http://schemas.microsoft.com/office/drawing/2014/main" xmlns="" id="{41E9E7D7-13C9-4155-83DE-3C0EED7B3907}"/>
              </a:ext>
            </a:extLst>
          </p:cNvPr>
          <p:cNvSpPr/>
          <p:nvPr/>
        </p:nvSpPr>
        <p:spPr>
          <a:xfrm>
            <a:off x="3851275" y="2204863"/>
            <a:ext cx="1655830" cy="108014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1600" dirty="0">
                <a:solidFill>
                  <a:prstClr val="white"/>
                </a:solidFill>
              </a:rPr>
              <a:t>Administrador Judicial - AJ</a:t>
            </a:r>
          </a:p>
        </p:txBody>
      </p:sp>
      <p:sp>
        <p:nvSpPr>
          <p:cNvPr id="21" name="Espaço Reservado para Conteúdo 2">
            <a:extLst>
              <a:ext uri="{FF2B5EF4-FFF2-40B4-BE49-F238E27FC236}">
                <a16:creationId xmlns:a16="http://schemas.microsoft.com/office/drawing/2014/main" xmlns="" id="{DB6085A0-5B38-463D-B748-95B57B30D6CD}"/>
              </a:ext>
            </a:extLst>
          </p:cNvPr>
          <p:cNvSpPr txBox="1">
            <a:spLocks/>
          </p:cNvSpPr>
          <p:nvPr/>
        </p:nvSpPr>
        <p:spPr>
          <a:xfrm>
            <a:off x="5935947" y="2300365"/>
            <a:ext cx="2601026" cy="9126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pPr marL="88900" eaLnBrk="0" hangingPunct="0">
              <a:spcBef>
                <a:spcPct val="20000"/>
              </a:spcBef>
              <a:defRPr/>
            </a:pPr>
            <a:r>
              <a:rPr lang="pt-BR" sz="1600" dirty="0">
                <a:solidFill>
                  <a:srgbClr val="002060"/>
                </a:solidFill>
                <a:latin typeface="Calibri"/>
              </a:rPr>
              <a:t>Auxiliar do Juiz</a:t>
            </a:r>
          </a:p>
          <a:p>
            <a:pPr marL="88900" eaLnBrk="0" hangingPunct="0">
              <a:spcBef>
                <a:spcPct val="20000"/>
              </a:spcBef>
              <a:defRPr/>
            </a:pPr>
            <a:r>
              <a:rPr lang="pt-BR" sz="1600" dirty="0">
                <a:solidFill>
                  <a:srgbClr val="002060"/>
                </a:solidFill>
                <a:latin typeface="Calibri"/>
              </a:rPr>
              <a:t>Intermediário entre Devedor e Credores</a:t>
            </a:r>
          </a:p>
        </p:txBody>
      </p:sp>
      <p:sp>
        <p:nvSpPr>
          <p:cNvPr id="22" name="Retângulo de cantos arredondados 21">
            <a:extLst>
              <a:ext uri="{FF2B5EF4-FFF2-40B4-BE49-F238E27FC236}">
                <a16:creationId xmlns:a16="http://schemas.microsoft.com/office/drawing/2014/main" xmlns="" id="{302B204F-CE3B-45A0-A360-DC84B6A11D23}"/>
              </a:ext>
            </a:extLst>
          </p:cNvPr>
          <p:cNvSpPr/>
          <p:nvPr/>
        </p:nvSpPr>
        <p:spPr>
          <a:xfrm>
            <a:off x="3921381" y="3644727"/>
            <a:ext cx="1585723" cy="1080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1600" dirty="0">
                <a:solidFill>
                  <a:prstClr val="white"/>
                </a:solidFill>
              </a:rPr>
              <a:t>Perito</a:t>
            </a:r>
          </a:p>
        </p:txBody>
      </p:sp>
      <p:cxnSp>
        <p:nvCxnSpPr>
          <p:cNvPr id="23" name="Conector de seta reta 22">
            <a:extLst>
              <a:ext uri="{FF2B5EF4-FFF2-40B4-BE49-F238E27FC236}">
                <a16:creationId xmlns:a16="http://schemas.microsoft.com/office/drawing/2014/main" xmlns="" id="{BAA82DBD-1A86-4287-9D38-6B8C7C931024}"/>
              </a:ext>
            </a:extLst>
          </p:cNvPr>
          <p:cNvCxnSpPr>
            <a:cxnSpLocks/>
            <a:stCxn id="20" idx="2"/>
          </p:cNvCxnSpPr>
          <p:nvPr/>
        </p:nvCxnSpPr>
        <p:spPr>
          <a:xfrm>
            <a:off x="4679190" y="3285008"/>
            <a:ext cx="0" cy="35971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Espaço Reservado para Conteúdo 2">
            <a:extLst>
              <a:ext uri="{FF2B5EF4-FFF2-40B4-BE49-F238E27FC236}">
                <a16:creationId xmlns:a16="http://schemas.microsoft.com/office/drawing/2014/main" xmlns="" id="{C466BA2E-43B9-4FB2-902F-9F940B4E468F}"/>
              </a:ext>
            </a:extLst>
          </p:cNvPr>
          <p:cNvSpPr txBox="1">
            <a:spLocks/>
          </p:cNvSpPr>
          <p:nvPr/>
        </p:nvSpPr>
        <p:spPr>
          <a:xfrm>
            <a:off x="5966712" y="3749045"/>
            <a:ext cx="2601026" cy="91509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pPr marL="88900" eaLnBrk="0" hangingPunct="0">
              <a:spcBef>
                <a:spcPct val="20000"/>
              </a:spcBef>
              <a:defRPr/>
            </a:pPr>
            <a:r>
              <a:rPr lang="pt-BR" sz="1600" dirty="0">
                <a:solidFill>
                  <a:srgbClr val="002060"/>
                </a:solidFill>
                <a:latin typeface="Calibri"/>
              </a:rPr>
              <a:t>Auxiliar do AJ</a:t>
            </a:r>
          </a:p>
          <a:p>
            <a:pPr marL="88900" eaLnBrk="0" hangingPunct="0">
              <a:spcBef>
                <a:spcPct val="20000"/>
              </a:spcBef>
              <a:defRPr/>
            </a:pPr>
            <a:r>
              <a:rPr lang="pt-BR" sz="1600" dirty="0">
                <a:solidFill>
                  <a:srgbClr val="002060"/>
                </a:solidFill>
                <a:latin typeface="Calibri"/>
              </a:rPr>
              <a:t>Trabalhos Técnicos</a:t>
            </a:r>
          </a:p>
        </p:txBody>
      </p:sp>
      <p:sp>
        <p:nvSpPr>
          <p:cNvPr id="25" name="Retângulo de cantos arredondados 24">
            <a:extLst>
              <a:ext uri="{FF2B5EF4-FFF2-40B4-BE49-F238E27FC236}">
                <a16:creationId xmlns:a16="http://schemas.microsoft.com/office/drawing/2014/main" xmlns="" id="{DED78106-6B08-4035-8655-46B64D523127}"/>
              </a:ext>
            </a:extLst>
          </p:cNvPr>
          <p:cNvSpPr/>
          <p:nvPr/>
        </p:nvSpPr>
        <p:spPr>
          <a:xfrm>
            <a:off x="395288" y="3716164"/>
            <a:ext cx="1223194" cy="10087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1600" dirty="0">
                <a:solidFill>
                  <a:prstClr val="white"/>
                </a:solidFill>
              </a:rPr>
              <a:t>Devedor</a:t>
            </a:r>
          </a:p>
        </p:txBody>
      </p:sp>
      <p:cxnSp>
        <p:nvCxnSpPr>
          <p:cNvPr id="26" name="Conector de seta reta 25">
            <a:extLst>
              <a:ext uri="{FF2B5EF4-FFF2-40B4-BE49-F238E27FC236}">
                <a16:creationId xmlns:a16="http://schemas.microsoft.com/office/drawing/2014/main" xmlns="" id="{264B39EA-EB90-4A4E-B107-5E72C585760B}"/>
              </a:ext>
            </a:extLst>
          </p:cNvPr>
          <p:cNvCxnSpPr>
            <a:cxnSpLocks/>
          </p:cNvCxnSpPr>
          <p:nvPr/>
        </p:nvCxnSpPr>
        <p:spPr>
          <a:xfrm>
            <a:off x="1006885" y="2636018"/>
            <a:ext cx="540928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tângulo de cantos arredondados 26">
            <a:extLst>
              <a:ext uri="{FF2B5EF4-FFF2-40B4-BE49-F238E27FC236}">
                <a16:creationId xmlns:a16="http://schemas.microsoft.com/office/drawing/2014/main" xmlns="" id="{354F810B-87DF-446E-8BE9-DD61480B853A}"/>
              </a:ext>
            </a:extLst>
          </p:cNvPr>
          <p:cNvSpPr/>
          <p:nvPr/>
        </p:nvSpPr>
        <p:spPr>
          <a:xfrm>
            <a:off x="395288" y="5157168"/>
            <a:ext cx="1296169" cy="1080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1600" dirty="0">
                <a:solidFill>
                  <a:prstClr val="white"/>
                </a:solidFill>
              </a:rPr>
              <a:t>Assistente Técnico</a:t>
            </a:r>
          </a:p>
        </p:txBody>
      </p:sp>
      <p:cxnSp>
        <p:nvCxnSpPr>
          <p:cNvPr id="29" name="Conector reto 28">
            <a:extLst>
              <a:ext uri="{FF2B5EF4-FFF2-40B4-BE49-F238E27FC236}">
                <a16:creationId xmlns:a16="http://schemas.microsoft.com/office/drawing/2014/main" xmlns="" id="{53952EE2-8C2A-4093-8B75-DBFD563F9C3A}"/>
              </a:ext>
            </a:extLst>
          </p:cNvPr>
          <p:cNvCxnSpPr>
            <a:cxnSpLocks/>
          </p:cNvCxnSpPr>
          <p:nvPr/>
        </p:nvCxnSpPr>
        <p:spPr>
          <a:xfrm flipV="1">
            <a:off x="981281" y="2636018"/>
            <a:ext cx="0" cy="107801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tângulo de cantos arredondados 29">
            <a:extLst>
              <a:ext uri="{FF2B5EF4-FFF2-40B4-BE49-F238E27FC236}">
                <a16:creationId xmlns:a16="http://schemas.microsoft.com/office/drawing/2014/main" xmlns="" id="{512CA90C-34B4-4CB6-9AB8-BA231A228A21}"/>
              </a:ext>
            </a:extLst>
          </p:cNvPr>
          <p:cNvSpPr/>
          <p:nvPr/>
        </p:nvSpPr>
        <p:spPr>
          <a:xfrm>
            <a:off x="2699221" y="3644727"/>
            <a:ext cx="1151957" cy="1080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1600" dirty="0">
                <a:solidFill>
                  <a:prstClr val="white"/>
                </a:solidFill>
              </a:rPr>
              <a:t>Credores</a:t>
            </a:r>
          </a:p>
        </p:txBody>
      </p:sp>
      <p:sp>
        <p:nvSpPr>
          <p:cNvPr id="31" name="Retângulo de cantos arredondados 30">
            <a:extLst>
              <a:ext uri="{FF2B5EF4-FFF2-40B4-BE49-F238E27FC236}">
                <a16:creationId xmlns:a16="http://schemas.microsoft.com/office/drawing/2014/main" xmlns="" id="{C37BD16C-5B85-42EE-8878-2C53F789A7FE}"/>
              </a:ext>
            </a:extLst>
          </p:cNvPr>
          <p:cNvSpPr/>
          <p:nvPr/>
        </p:nvSpPr>
        <p:spPr>
          <a:xfrm>
            <a:off x="2627784" y="5157168"/>
            <a:ext cx="1296169" cy="1080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1600" dirty="0">
                <a:solidFill>
                  <a:prstClr val="white"/>
                </a:solidFill>
              </a:rPr>
              <a:t>Assistente Técnico</a:t>
            </a:r>
          </a:p>
        </p:txBody>
      </p:sp>
      <p:cxnSp>
        <p:nvCxnSpPr>
          <p:cNvPr id="32" name="Conector de seta reta 31">
            <a:extLst>
              <a:ext uri="{FF2B5EF4-FFF2-40B4-BE49-F238E27FC236}">
                <a16:creationId xmlns:a16="http://schemas.microsoft.com/office/drawing/2014/main" xmlns="" id="{44CA700D-63B4-45DC-9857-0331CA1E1C7A}"/>
              </a:ext>
            </a:extLst>
          </p:cNvPr>
          <p:cNvCxnSpPr>
            <a:stCxn id="30" idx="2"/>
            <a:endCxn id="31" idx="0"/>
          </p:cNvCxnSpPr>
          <p:nvPr/>
        </p:nvCxnSpPr>
        <p:spPr>
          <a:xfrm>
            <a:off x="3275200" y="4724871"/>
            <a:ext cx="669" cy="43229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ector de seta reta 32">
            <a:extLst>
              <a:ext uri="{FF2B5EF4-FFF2-40B4-BE49-F238E27FC236}">
                <a16:creationId xmlns:a16="http://schemas.microsoft.com/office/drawing/2014/main" xmlns="" id="{9BB877F0-1DB7-4464-80FA-354E4D6DF8D6}"/>
              </a:ext>
            </a:extLst>
          </p:cNvPr>
          <p:cNvCxnSpPr>
            <a:cxnSpLocks/>
          </p:cNvCxnSpPr>
          <p:nvPr/>
        </p:nvCxnSpPr>
        <p:spPr>
          <a:xfrm>
            <a:off x="1619672" y="4149080"/>
            <a:ext cx="1009277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ector de seta reta 31">
            <a:extLst>
              <a:ext uri="{FF2B5EF4-FFF2-40B4-BE49-F238E27FC236}">
                <a16:creationId xmlns:a16="http://schemas.microsoft.com/office/drawing/2014/main" xmlns="" id="{ACA832E5-FB1A-4D3D-883D-03C8D356E5DF}"/>
              </a:ext>
            </a:extLst>
          </p:cNvPr>
          <p:cNvCxnSpPr/>
          <p:nvPr/>
        </p:nvCxnSpPr>
        <p:spPr>
          <a:xfrm>
            <a:off x="970931" y="4725144"/>
            <a:ext cx="669" cy="43229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2" grpId="0" animBg="1"/>
      <p:bldP spid="20" grpId="0" animBg="1"/>
      <p:bldP spid="21" grpId="0" animBg="1"/>
      <p:bldP spid="22" grpId="0" animBg="1"/>
      <p:bldP spid="24" grpId="0" animBg="1"/>
      <p:bldP spid="25" grpId="0" animBg="1"/>
      <p:bldP spid="27" grpId="0" animBg="1"/>
      <p:bldP spid="30" grpId="0" animBg="1"/>
      <p:bldP spid="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xmlns="" id="{754F02FE-5C3A-4F04-9BFA-CADFC85928CB}"/>
              </a:ext>
            </a:extLst>
          </p:cNvPr>
          <p:cNvSpPr/>
          <p:nvPr/>
        </p:nvSpPr>
        <p:spPr>
          <a:xfrm>
            <a:off x="0" y="126876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dirty="0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xmlns="" id="{6B24069A-118C-446B-87D2-9C7229C7CC0D}"/>
              </a:ext>
            </a:extLst>
          </p:cNvPr>
          <p:cNvSpPr txBox="1">
            <a:spLocks noChangeArrowheads="1"/>
          </p:cNvSpPr>
          <p:nvPr/>
        </p:nvSpPr>
        <p:spPr>
          <a:xfrm>
            <a:off x="755576" y="548680"/>
            <a:ext cx="7453312" cy="6120680"/>
          </a:xfrm>
          <a:prstGeom prst="rect">
            <a:avLst/>
          </a:prstGeom>
          <a:noFill/>
          <a:ln/>
        </p:spPr>
        <p:txBody>
          <a:bodyPr/>
          <a:lstStyle/>
          <a:p>
            <a:pPr marL="266700" fontAlgn="auto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pt-BR" sz="2400" b="1" i="1" dirty="0">
                <a:solidFill>
                  <a:srgbClr val="1F497D"/>
                </a:solidFill>
                <a:latin typeface="Calibri"/>
              </a:rPr>
              <a:t>Papel do Administrador Judicial</a:t>
            </a:r>
          </a:p>
          <a:p>
            <a:pPr marL="622300" indent="-355600" fontAlgn="auto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sz="2400" dirty="0">
                <a:solidFill>
                  <a:srgbClr val="1F497D"/>
                </a:solidFill>
                <a:latin typeface="Calibri"/>
              </a:rPr>
              <a:t>Perícia Prévia</a:t>
            </a:r>
          </a:p>
          <a:p>
            <a:pPr marL="622300" indent="-355600" fontAlgn="auto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sz="2400" dirty="0">
                <a:solidFill>
                  <a:srgbClr val="1F497D"/>
                </a:solidFill>
                <a:latin typeface="Calibri"/>
              </a:rPr>
              <a:t>Fiscalização Mensal das Atividades do Devedor</a:t>
            </a:r>
          </a:p>
          <a:p>
            <a:pPr marL="622300" indent="-355600" fontAlgn="auto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sz="2400" dirty="0">
                <a:solidFill>
                  <a:srgbClr val="1F497D"/>
                </a:solidFill>
                <a:latin typeface="Calibri"/>
              </a:rPr>
              <a:t>Verificação dos Créditos</a:t>
            </a:r>
          </a:p>
          <a:p>
            <a:pPr marL="622300" indent="-355600" fontAlgn="auto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sz="2400" dirty="0">
                <a:solidFill>
                  <a:srgbClr val="1F497D"/>
                </a:solidFill>
                <a:latin typeface="Calibri"/>
              </a:rPr>
              <a:t>Assembleia Geral de Credores</a:t>
            </a:r>
          </a:p>
          <a:p>
            <a:pPr marL="622300" indent="-355600" fontAlgn="auto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sz="2400" dirty="0">
                <a:solidFill>
                  <a:srgbClr val="1F497D"/>
                </a:solidFill>
                <a:latin typeface="Calibri"/>
              </a:rPr>
              <a:t>Fiscalização do Cumprimento do Plano Aprovado</a:t>
            </a:r>
          </a:p>
          <a:p>
            <a:pPr marL="622300" indent="-355600" fontAlgn="auto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sz="2400" dirty="0">
                <a:solidFill>
                  <a:srgbClr val="1F497D"/>
                </a:solidFill>
                <a:latin typeface="Calibri"/>
              </a:rPr>
              <a:t>Prestação de Contas de Encerramento do Processo</a:t>
            </a:r>
          </a:p>
          <a:p>
            <a:pPr marL="26670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pt-BR" dirty="0">
              <a:solidFill>
                <a:srgbClr val="1F497D"/>
              </a:solidFill>
              <a:latin typeface="Calibri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endParaRPr lang="pt-BR" dirty="0">
              <a:solidFill>
                <a:schemeClr val="tx2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ítulo 1">
            <a:extLst>
              <a:ext uri="{FF2B5EF4-FFF2-40B4-BE49-F238E27FC236}">
                <a16:creationId xmlns:a16="http://schemas.microsoft.com/office/drawing/2014/main" xmlns="" id="{A5C30671-4AF7-4949-8CC3-AB4C0036A919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395288" y="188913"/>
            <a:ext cx="8424862" cy="5762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eaLnBrk="1" hangingPunct="1"/>
            <a:r>
              <a:rPr lang="pt-BR" altLang="pt-BR" sz="2400" b="1">
                <a:solidFill>
                  <a:schemeClr val="bg1"/>
                </a:solidFill>
              </a:rPr>
              <a:t>PRÁTICA PERICIAL EM FALÊNCIA E RECUPERAÇÃO JUDICIAL</a:t>
            </a:r>
          </a:p>
        </p:txBody>
      </p:sp>
      <p:sp>
        <p:nvSpPr>
          <p:cNvPr id="10" name="Text Box 11">
            <a:extLst>
              <a:ext uri="{FF2B5EF4-FFF2-40B4-BE49-F238E27FC236}">
                <a16:creationId xmlns:a16="http://schemas.microsoft.com/office/drawing/2014/main" xmlns="" id="{4C8F8A7C-D4A9-443A-A369-7BD84A0E74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2938" y="620688"/>
            <a:ext cx="78168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pt-BR" b="1" i="1" dirty="0">
                <a:solidFill>
                  <a:srgbClr val="0C2D8F"/>
                </a:solidFill>
                <a:latin typeface="+mn-lt"/>
                <a:cs typeface="Times New Roman" pitchFamily="18" charset="0"/>
              </a:rPr>
              <a:t>Bibliografia</a:t>
            </a:r>
          </a:p>
        </p:txBody>
      </p:sp>
      <p:sp>
        <p:nvSpPr>
          <p:cNvPr id="11" name="Espaço Reservado para Conteúdo 2">
            <a:extLst>
              <a:ext uri="{FF2B5EF4-FFF2-40B4-BE49-F238E27FC236}">
                <a16:creationId xmlns:a16="http://schemas.microsoft.com/office/drawing/2014/main" xmlns="" id="{3CE6FAE7-95B9-4881-869A-E687DD1F43D4}"/>
              </a:ext>
            </a:extLst>
          </p:cNvPr>
          <p:cNvSpPr txBox="1">
            <a:spLocks/>
          </p:cNvSpPr>
          <p:nvPr/>
        </p:nvSpPr>
        <p:spPr>
          <a:xfrm>
            <a:off x="395288" y="1844675"/>
            <a:ext cx="7632700" cy="3384550"/>
          </a:xfrm>
          <a:prstGeom prst="rect">
            <a:avLst/>
          </a:prstGeom>
        </p:spPr>
        <p:txBody>
          <a:bodyPr/>
          <a:lstStyle/>
          <a:p>
            <a:pPr marL="533400" indent="-533400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None/>
              <a:defRPr/>
            </a:pPr>
            <a:endParaRPr lang="pt-BR" sz="28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65541" name="Retângulo 11">
            <a:extLst>
              <a:ext uri="{FF2B5EF4-FFF2-40B4-BE49-F238E27FC236}">
                <a16:creationId xmlns:a16="http://schemas.microsoft.com/office/drawing/2014/main" xmlns="" id="{A7CE2E80-BC31-4ECC-89A8-DAE301506E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1246163"/>
            <a:ext cx="80645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pt-BR" altLang="pt-BR"/>
              <a:t>COELHO, Fábio Ulhoa. Cometários à Lei de Falências e de Recuperação de Empresas . São Paulo, Revista dos Tribunais, 2016.</a:t>
            </a:r>
          </a:p>
          <a:p>
            <a:pPr eaLnBrk="1" hangingPunct="1"/>
            <a:endParaRPr lang="pt-BR" altLang="pt-BR"/>
          </a:p>
          <a:p>
            <a:pPr eaLnBrk="1" hangingPunct="1"/>
            <a:r>
              <a:rPr lang="pt-BR" altLang="pt-BR"/>
              <a:t>DE LUCCA, Newton &amp; DOMINGUES, Alessandra de Azevedo (coord.). Direito Recuperacional: Aspectos Teóricos e Práticos . São Paulo, Quartier Latin, 2009.</a:t>
            </a:r>
          </a:p>
          <a:p>
            <a:pPr eaLnBrk="1" hangingPunct="1"/>
            <a:endParaRPr lang="pt-BR" altLang="pt-BR"/>
          </a:p>
          <a:p>
            <a:pPr eaLnBrk="1" hangingPunct="1"/>
            <a:r>
              <a:rPr lang="pt-BR" altLang="pt-BR"/>
              <a:t>LAZZARINI, Alexandre Alves; KODAMA, Thais; CALHEIROS, Paulo (org). Recuperação de Empresas e Falências: Aspectos Práticos e Relevantes da Lei 11.101/05. São Paulo, Quartier Latin, 2014.</a:t>
            </a:r>
          </a:p>
          <a:p>
            <a:pPr eaLnBrk="1" hangingPunct="1"/>
            <a:endParaRPr lang="pt-BR" altLang="pt-BR"/>
          </a:p>
          <a:p>
            <a:pPr eaLnBrk="1" hangingPunct="1"/>
            <a:r>
              <a:rPr lang="pt-BR" altLang="pt-BR"/>
              <a:t>http://www.planalto.gov.br/ccivil_03/_ato2004-2006/2005/lei/l11101.htm</a:t>
            </a:r>
          </a:p>
        </p:txBody>
      </p:sp>
      <p:sp>
        <p:nvSpPr>
          <p:cNvPr id="65542" name="Retângulo 11">
            <a:extLst>
              <a:ext uri="{FF2B5EF4-FFF2-40B4-BE49-F238E27FC236}">
                <a16:creationId xmlns:a16="http://schemas.microsoft.com/office/drawing/2014/main" xmlns="" id="{E51E0434-9B15-427E-B56F-2C554520FC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4603726"/>
            <a:ext cx="6408737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pt-BR" altLang="pt-BR"/>
          </a:p>
          <a:p>
            <a:pPr eaLnBrk="1" hangingPunct="1"/>
            <a:r>
              <a:rPr lang="pt-BR" altLang="pt-BR"/>
              <a:t>https://www.youtube.com/results?search_query=aula+recupera%C3%A7%C3%A3o+judicial+daniel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xmlns="" id="{6EE80876-6FED-4DAA-8845-E7F4F803B762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dirty="0"/>
          </a:p>
        </p:txBody>
      </p:sp>
      <p:sp>
        <p:nvSpPr>
          <p:cNvPr id="43011" name="Retângulo 7">
            <a:extLst>
              <a:ext uri="{FF2B5EF4-FFF2-40B4-BE49-F238E27FC236}">
                <a16:creationId xmlns:a16="http://schemas.microsoft.com/office/drawing/2014/main" xmlns="" id="{872B69DE-866A-4CF1-826C-BC5423F760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908050"/>
            <a:ext cx="309571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pt-BR" altLang="pt-BR" b="1" dirty="0">
                <a:solidFill>
                  <a:srgbClr val="1F497D"/>
                </a:solidFill>
              </a:rPr>
              <a:t>Bibliografia Recomendada</a:t>
            </a:r>
          </a:p>
        </p:txBody>
      </p:sp>
      <p:pic>
        <p:nvPicPr>
          <p:cNvPr id="36871" name="Picture 7">
            <a:extLst>
              <a:ext uri="{FF2B5EF4-FFF2-40B4-BE49-F238E27FC236}">
                <a16:creationId xmlns:a16="http://schemas.microsoft.com/office/drawing/2014/main" xmlns="" id="{0E7104E6-375E-43D3-A53C-CA2DB1C425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1484313"/>
            <a:ext cx="2982912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5" name="Imagem 2">
            <a:extLst>
              <a:ext uri="{FF2B5EF4-FFF2-40B4-BE49-F238E27FC236}">
                <a16:creationId xmlns:a16="http://schemas.microsoft.com/office/drawing/2014/main" xmlns="" id="{C357C058-89C6-4AF2-87FE-1F1769606A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66804"/>
            <a:ext cx="3168352" cy="462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Espaço Reservado para Conteúdo 2">
            <a:extLst>
              <a:ext uri="{FF2B5EF4-FFF2-40B4-BE49-F238E27FC236}">
                <a16:creationId xmlns:a16="http://schemas.microsoft.com/office/drawing/2014/main" xmlns="" id="{E991D44A-B574-474A-B72F-4EA167B5DA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813" y="1628775"/>
            <a:ext cx="8361362" cy="3384550"/>
          </a:xfr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endParaRPr lang="pt-BR" altLang="pt-BR" dirty="0">
              <a:solidFill>
                <a:schemeClr val="tx2"/>
              </a:solidFill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endParaRPr lang="pt-BR" altLang="pt-BR" dirty="0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xmlns="" id="{323BA905-1693-408B-B4CB-BF1E2F0758CC}"/>
              </a:ext>
            </a:extLst>
          </p:cNvPr>
          <p:cNvSpPr/>
          <p:nvPr/>
        </p:nvSpPr>
        <p:spPr>
          <a:xfrm>
            <a:off x="468313" y="333375"/>
            <a:ext cx="8243887" cy="12239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1447800" lvl="2" indent="-533400" algn="just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pt-BR" sz="2000" b="1" dirty="0">
              <a:solidFill>
                <a:srgbClr val="002060"/>
              </a:solidFill>
            </a:endParaRPr>
          </a:p>
          <a:p>
            <a:pPr marL="1447800" lvl="2" indent="-533400" algn="just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pt-BR" sz="2000" b="1" dirty="0">
              <a:solidFill>
                <a:srgbClr val="002060"/>
              </a:solidFill>
            </a:endParaRPr>
          </a:p>
          <a:p>
            <a:pPr marL="1447800" lvl="2" indent="-533400" algn="just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pt-BR" sz="2000" b="1" dirty="0">
              <a:solidFill>
                <a:srgbClr val="002060"/>
              </a:solidFill>
            </a:endParaRPr>
          </a:p>
          <a:p>
            <a:pPr marL="1447800" lvl="2" indent="-533400" algn="just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pt-BR" sz="2000" b="1" dirty="0">
              <a:solidFill>
                <a:srgbClr val="002060"/>
              </a:solidFill>
            </a:endParaRPr>
          </a:p>
          <a:p>
            <a:pPr marL="1447800" lvl="2" indent="-533400" algn="just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pt-BR" sz="2000" b="1" dirty="0">
              <a:solidFill>
                <a:srgbClr val="002060"/>
              </a:solidFill>
            </a:endParaRPr>
          </a:p>
        </p:txBody>
      </p:sp>
      <p:sp>
        <p:nvSpPr>
          <p:cNvPr id="66564" name="CaixaDeTexto 7">
            <a:extLst>
              <a:ext uri="{FF2B5EF4-FFF2-40B4-BE49-F238E27FC236}">
                <a16:creationId xmlns:a16="http://schemas.microsoft.com/office/drawing/2014/main" xmlns="" id="{FA14B4CE-13A2-4EB8-9E33-2309CCA917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7675" y="3141663"/>
            <a:ext cx="35290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pt-BR" altLang="pt-BR" sz="4000" dirty="0">
                <a:solidFill>
                  <a:srgbClr val="1F497D"/>
                </a:solidFill>
                <a:latin typeface="Calibri" panose="020F0502020204030204" pitchFamily="34" charset="0"/>
              </a:rPr>
              <a:t>OBRIGADO !</a:t>
            </a:r>
          </a:p>
        </p:txBody>
      </p:sp>
      <p:sp>
        <p:nvSpPr>
          <p:cNvPr id="66565" name="Retângulo 8">
            <a:extLst>
              <a:ext uri="{FF2B5EF4-FFF2-40B4-BE49-F238E27FC236}">
                <a16:creationId xmlns:a16="http://schemas.microsoft.com/office/drawing/2014/main" xmlns="" id="{77433224-2CA6-4269-91F7-8B6EDA2D63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3359" y="4292600"/>
            <a:ext cx="4176713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pt-BR" altLang="pt-BR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eaLnBrk="1" hangingPunct="1"/>
            <a:endParaRPr lang="pt-BR" altLang="pt-BR" dirty="0">
              <a:solidFill>
                <a:srgbClr val="000000"/>
              </a:solidFill>
              <a:latin typeface="Calibri" panose="020F0502020204030204" pitchFamily="34" charset="0"/>
              <a:hlinkClick r:id="rId2"/>
            </a:endParaRPr>
          </a:p>
          <a:p>
            <a:pPr algn="ctr" eaLnBrk="1" hangingPunct="1"/>
            <a:r>
              <a:rPr lang="pt-BR" altLang="pt-BR" sz="2000" dirty="0">
                <a:solidFill>
                  <a:srgbClr val="000000"/>
                </a:solidFill>
                <a:latin typeface="Calibri" panose="020F0502020204030204" pitchFamily="34" charset="0"/>
                <a:hlinkClick r:id="rId2"/>
              </a:rPr>
              <a:t>contato@aptar.com.br</a:t>
            </a:r>
            <a:endParaRPr lang="pt-BR" altLang="pt-BR" sz="20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eaLnBrk="1" hangingPunct="1"/>
            <a:endParaRPr lang="pt-BR" altLang="pt-BR" sz="20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hangingPunct="1"/>
            <a:r>
              <a:rPr lang="pt-BR" altLang="pt-BR" dirty="0">
                <a:solidFill>
                  <a:srgbClr val="215968"/>
                </a:solidFill>
                <a:latin typeface="Calibri" panose="020F0502020204030204" pitchFamily="34" charset="0"/>
              </a:rPr>
              <a:t>Rua Vergueiro, nº 2087, conj. 101, Vila Mariana - São Paulo - SP</a:t>
            </a:r>
          </a:p>
          <a:p>
            <a:pPr eaLnBrk="1" hangingPunct="1"/>
            <a:r>
              <a:rPr lang="pt-BR" altLang="pt-BR" dirty="0">
                <a:solidFill>
                  <a:srgbClr val="215968"/>
                </a:solidFill>
                <a:latin typeface="Calibri" panose="020F0502020204030204" pitchFamily="34" charset="0"/>
              </a:rPr>
              <a:t>Telefone +55 11 – 5087-8813</a:t>
            </a:r>
            <a:endParaRPr lang="pt-BR" altLang="pt-BR" sz="2000" dirty="0">
              <a:solidFill>
                <a:srgbClr val="215968"/>
              </a:solidFill>
              <a:latin typeface="Calibri" panose="020F0502020204030204" pitchFamily="34" charset="0"/>
            </a:endParaRPr>
          </a:p>
        </p:txBody>
      </p:sp>
      <p:pic>
        <p:nvPicPr>
          <p:cNvPr id="66566" name="Imagem 12" descr="logo-positivo-HOR-assessoria">
            <a:extLst>
              <a:ext uri="{FF2B5EF4-FFF2-40B4-BE49-F238E27FC236}">
                <a16:creationId xmlns:a16="http://schemas.microsoft.com/office/drawing/2014/main" xmlns="" id="{3A74D196-2C75-4132-BB86-169348DC4D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6721" y="4090729"/>
            <a:ext cx="2081908" cy="871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aixaDeTexto 2">
            <a:extLst>
              <a:ext uri="{FF2B5EF4-FFF2-40B4-BE49-F238E27FC236}">
                <a16:creationId xmlns:a16="http://schemas.microsoft.com/office/drawing/2014/main" xmlns="" id="{45491F2D-9B6F-4FDB-9C32-555AB6A680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6013" y="2349500"/>
            <a:ext cx="74882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25000"/>
              </a:lnSpc>
              <a:spcBef>
                <a:spcPct val="50000"/>
              </a:spcBef>
              <a:defRPr/>
            </a:pPr>
            <a:r>
              <a:rPr lang="pt-BR" sz="2400" dirty="0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/>
              </a:rPr>
              <a:t>PERÍCIAS EM FALÊNCIAS E RECUPERAÇÃO JUDICIAL</a:t>
            </a:r>
          </a:p>
        </p:txBody>
      </p:sp>
      <p:pic>
        <p:nvPicPr>
          <p:cNvPr id="66569" name="Picture 9" descr="cid:image004.jpg@01D28126.768406B0">
            <a:extLst>
              <a:ext uri="{FF2B5EF4-FFF2-40B4-BE49-F238E27FC236}">
                <a16:creationId xmlns:a16="http://schemas.microsoft.com/office/drawing/2014/main" xmlns="" id="{65EE6FA5-3FAF-4C7F-9534-63E10E0EAF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243" y="1092694"/>
            <a:ext cx="223202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aixaDeTexto 7">
            <a:extLst>
              <a:ext uri="{FF2B5EF4-FFF2-40B4-BE49-F238E27FC236}">
                <a16:creationId xmlns:a16="http://schemas.microsoft.com/office/drawing/2014/main" xmlns="" id="{1A3E764E-7FD5-4FF3-B84D-0BC0EE3170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7824" y="2648967"/>
            <a:ext cx="35290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pt-BR" altLang="pt-BR" sz="4000" dirty="0">
                <a:solidFill>
                  <a:srgbClr val="1F497D"/>
                </a:solidFill>
                <a:latin typeface="Calibri" panose="020F0502020204030204" pitchFamily="34" charset="0"/>
              </a:rPr>
              <a:t>PERGUNTAS ???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4" grpId="0"/>
      <p:bldP spid="66565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xmlns="" id="{A5027F5C-9E6D-4DA3-B878-F6B013F9428F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dirty="0"/>
          </a:p>
        </p:txBody>
      </p:sp>
      <p:sp>
        <p:nvSpPr>
          <p:cNvPr id="2051" name="CaixaDeTexto 2">
            <a:extLst>
              <a:ext uri="{FF2B5EF4-FFF2-40B4-BE49-F238E27FC236}">
                <a16:creationId xmlns:a16="http://schemas.microsoft.com/office/drawing/2014/main" xmlns="" id="{BE7AEEEF-D544-424E-A12E-143AC8B1FB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4913" y="3356992"/>
            <a:ext cx="6967537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25000"/>
              </a:lnSpc>
              <a:spcBef>
                <a:spcPct val="50000"/>
              </a:spcBef>
              <a:defRPr/>
            </a:pPr>
            <a:r>
              <a:rPr lang="pt-BR" sz="2400" dirty="0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/>
              </a:rPr>
              <a:t>DEBATE ACERCA DA ATUAÇÃO DO CONTADOR</a:t>
            </a:r>
          </a:p>
          <a:p>
            <a:pPr algn="ctr">
              <a:lnSpc>
                <a:spcPct val="125000"/>
              </a:lnSpc>
              <a:spcBef>
                <a:spcPct val="50000"/>
              </a:spcBef>
              <a:defRPr/>
            </a:pPr>
            <a:endParaRPr lang="pt-BR" sz="2400" dirty="0">
              <a:solidFill>
                <a:srgbClr val="1F497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/>
            </a:endParaRPr>
          </a:p>
          <a:p>
            <a:pPr algn="ctr">
              <a:defRPr/>
            </a:pPr>
            <a:endParaRPr lang="pt-BR" dirty="0">
              <a:latin typeface="Calibri" pitchFamily="34" charset="0"/>
            </a:endParaRPr>
          </a:p>
          <a:p>
            <a:pPr algn="ctr">
              <a:defRPr/>
            </a:pPr>
            <a:r>
              <a:rPr lang="pt-BR" b="1" dirty="0">
                <a:solidFill>
                  <a:srgbClr val="002060"/>
                </a:solidFill>
                <a:latin typeface="Calibri" pitchFamily="34" charset="0"/>
              </a:rPr>
              <a:t>EDUARDO BONIOLO</a:t>
            </a:r>
          </a:p>
          <a:p>
            <a:pPr algn="ctr">
              <a:defRPr/>
            </a:pPr>
            <a:endParaRPr lang="pt-BR" b="1" dirty="0">
              <a:solidFill>
                <a:srgbClr val="002060"/>
              </a:solidFill>
              <a:latin typeface="Calibri" pitchFamily="34" charset="0"/>
            </a:endParaRPr>
          </a:p>
          <a:p>
            <a:pPr algn="ctr">
              <a:defRPr/>
            </a:pPr>
            <a:r>
              <a:rPr lang="pt-BR" b="1" dirty="0">
                <a:solidFill>
                  <a:srgbClr val="002060"/>
                </a:solidFill>
                <a:latin typeface="Calibri" pitchFamily="34" charset="0"/>
              </a:rPr>
              <a:t>WALTER MORAIS</a:t>
            </a:r>
          </a:p>
        </p:txBody>
      </p:sp>
      <p:pic>
        <p:nvPicPr>
          <p:cNvPr id="16390" name="Picture 6" descr="cid:image004.jpg@01D28126.768406B0">
            <a:extLst>
              <a:ext uri="{FF2B5EF4-FFF2-40B4-BE49-F238E27FC236}">
                <a16:creationId xmlns:a16="http://schemas.microsoft.com/office/drawing/2014/main" xmlns="" id="{71EDB79A-9753-4110-B476-5AF9C6AF75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556792"/>
            <a:ext cx="2556173" cy="881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122918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6559</TotalTime>
  <Words>290</Words>
  <Application>Microsoft Office PowerPoint</Application>
  <PresentationFormat>Apresentação na tela (4:3)</PresentationFormat>
  <Paragraphs>100</Paragraphs>
  <Slides>11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2</vt:i4>
      </vt:variant>
      <vt:variant>
        <vt:lpstr>Títulos de slides</vt:lpstr>
      </vt:variant>
      <vt:variant>
        <vt:i4>11</vt:i4>
      </vt:variant>
    </vt:vector>
  </HeadingPairs>
  <TitlesOfParts>
    <vt:vector size="16" baseType="lpstr">
      <vt:lpstr>Arial</vt:lpstr>
      <vt:lpstr>Calibri</vt:lpstr>
      <vt:lpstr>Times New Roman</vt:lpstr>
      <vt:lpstr>Tema do Office</vt:lpstr>
      <vt:lpstr>1_Tema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PRÁTICA PERICIAL EM FALÊNCIA E RECUPERAÇÃO JUDICIAL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Raphael Pace</dc:creator>
  <cp:lastModifiedBy>nantes</cp:lastModifiedBy>
  <cp:revision>188</cp:revision>
  <dcterms:created xsi:type="dcterms:W3CDTF">2011-07-01T18:33:26Z</dcterms:created>
  <dcterms:modified xsi:type="dcterms:W3CDTF">2017-09-26T17:27:50Z</dcterms:modified>
</cp:coreProperties>
</file>